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8" r:id="rId3"/>
    <p:sldId id="259" r:id="rId4"/>
    <p:sldId id="260" r:id="rId5"/>
    <p:sldId id="262" r:id="rId6"/>
    <p:sldId id="263" r:id="rId7"/>
    <p:sldId id="265" r:id="rId8"/>
    <p:sldId id="266" r:id="rId9"/>
    <p:sldId id="271" r:id="rId10"/>
    <p:sldId id="272" r:id="rId11"/>
    <p:sldId id="274" r:id="rId12"/>
    <p:sldId id="276" r:id="rId13"/>
    <p:sldId id="277" r:id="rId14"/>
    <p:sldId id="278" r:id="rId15"/>
  </p:sldIdLst>
  <p:sldSz cx="9144000" cy="5143500" type="screen16x9"/>
  <p:notesSz cx="6858000" cy="9144000"/>
  <p:embeddedFontLst>
    <p:embeddedFont>
      <p:font typeface="Lato" panose="020B0604020202020204" charset="0"/>
      <p:regular r:id="rId17"/>
      <p:bold r:id="rId18"/>
      <p:italic r:id="rId19"/>
      <p:boldItalic r:id="rId20"/>
    </p:embeddedFont>
    <p:embeddedFont>
      <p:font typeface="Playfair Display"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bdb8601b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bdb8601b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bdb8601b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6bdb8601b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Increased enforcement of a regulation on brush composting caused costs to increase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6bdb8601b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6bdb8601b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bdb8601b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bdb8601b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bdb8601b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bdb8601b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6bdb8601b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6bdb8601b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bdb8601b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6bdb8601b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6bdb8601b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6bdb8601b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6bdb8601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6bdb8601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bdb8601b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bdb8601b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bdb8601b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bdb8601b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bdb8601ba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bdb8601ba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6bdb8601ba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6bdb8601b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 sz="1200" dirty="0">
                <a:latin typeface="Times New Roman"/>
                <a:ea typeface="Times New Roman"/>
                <a:cs typeface="Times New Roman"/>
                <a:sym typeface="Times New Roman"/>
              </a:rPr>
              <a:t>(Need to mention that this grant funding increased by 48.5% last year!)</a:t>
            </a:r>
            <a:endParaRPr sz="1200"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ovimagazine.com/art/1241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barkingside21.blogspot.com/2011/10/reduce-reuse-recycle-but-how.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yachtrecycling.org/new-sustainable-material-renewable-plastic-co2-plan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pngimg.com/download/81793"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096250" y="1297775"/>
            <a:ext cx="2951400" cy="176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dirty="0"/>
              <a:t>Think before you Toss</a:t>
            </a:r>
            <a:br>
              <a:rPr lang="en" sz="1400" dirty="0"/>
            </a:br>
            <a:r>
              <a:rPr lang="en" sz="1400" dirty="0"/>
              <a:t>Ways to reduce your towns solid waste.</a:t>
            </a:r>
            <a:br>
              <a:rPr lang="en" sz="1400" dirty="0"/>
            </a:br>
            <a:r>
              <a:rPr lang="en" sz="1400" dirty="0"/>
              <a:t>PAYT program help reduce solid waste 25 to 35 percent</a:t>
            </a:r>
            <a:br>
              <a:rPr lang="en" sz="1400" dirty="0"/>
            </a:br>
            <a:r>
              <a:rPr lang="en" sz="1400" dirty="0"/>
              <a:t>Food Waste Diversion Composting Program</a:t>
            </a:r>
            <a:br>
              <a:rPr lang="en" sz="1400" dirty="0"/>
            </a:br>
            <a:r>
              <a:rPr lang="en" sz="1400" dirty="0"/>
              <a:t>Create a “one stop shop” recycling model</a:t>
            </a:r>
            <a:endParaRPr sz="1400" dirty="0"/>
          </a:p>
        </p:txBody>
      </p:sp>
      <p:sp>
        <p:nvSpPr>
          <p:cNvPr id="60" name="Google Shape;60;p13"/>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US" sz="900" dirty="0"/>
              <a:t>Linda Cernik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Composting Initiatives</a:t>
            </a:r>
            <a:endParaRPr dirty="0"/>
          </a:p>
        </p:txBody>
      </p:sp>
      <p:sp>
        <p:nvSpPr>
          <p:cNvPr id="178" name="Google Shape;178;p29"/>
          <p:cNvSpPr txBox="1">
            <a:spLocks noGrp="1"/>
          </p:cNvSpPr>
          <p:nvPr>
            <p:ph type="body" idx="1"/>
          </p:nvPr>
        </p:nvSpPr>
        <p:spPr>
          <a:xfrm>
            <a:off x="311700" y="1152475"/>
            <a:ext cx="5079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Subsidized equipment for home composting</a:t>
            </a:r>
            <a:endParaRPr dirty="0"/>
          </a:p>
          <a:p>
            <a:pPr marL="457200" lvl="0" indent="-342900" algn="l" rtl="0">
              <a:spcBef>
                <a:spcPts val="0"/>
              </a:spcBef>
              <a:spcAft>
                <a:spcPts val="0"/>
              </a:spcAft>
              <a:buSzPts val="1800"/>
              <a:buChar char="●"/>
            </a:pPr>
            <a:r>
              <a:rPr lang="en" dirty="0"/>
              <a:t>Alliances with community organizations</a:t>
            </a:r>
            <a:endParaRPr dirty="0"/>
          </a:p>
          <a:p>
            <a:pPr marL="457200" lvl="0" indent="-342900" algn="l" rtl="0">
              <a:spcBef>
                <a:spcPts val="0"/>
              </a:spcBef>
              <a:spcAft>
                <a:spcPts val="0"/>
              </a:spcAft>
              <a:buSzPts val="1800"/>
              <a:buChar char="●"/>
            </a:pPr>
            <a:r>
              <a:rPr lang="en" dirty="0"/>
              <a:t>Future:</a:t>
            </a:r>
            <a:endParaRPr dirty="0"/>
          </a:p>
          <a:p>
            <a:pPr marL="914400" lvl="1" indent="-317500" algn="l" rtl="0">
              <a:spcBef>
                <a:spcPts val="0"/>
              </a:spcBef>
              <a:spcAft>
                <a:spcPts val="0"/>
              </a:spcAft>
              <a:buSzPts val="1400"/>
              <a:buChar char="○"/>
            </a:pPr>
            <a:r>
              <a:rPr lang="en" dirty="0"/>
              <a:t>Transfer station composting at local farms  for residential and commercial use</a:t>
            </a:r>
          </a:p>
          <a:p>
            <a:pPr marL="914400" lvl="1" indent="-317500" algn="l" rtl="0">
              <a:spcBef>
                <a:spcPts val="0"/>
              </a:spcBef>
              <a:spcAft>
                <a:spcPts val="0"/>
              </a:spcAft>
              <a:buSzPts val="1400"/>
              <a:buChar char="○"/>
            </a:pPr>
            <a:r>
              <a:rPr lang="en-US" dirty="0"/>
              <a:t>Offer pilot projects to engage residents </a:t>
            </a:r>
          </a:p>
          <a:p>
            <a:pPr marL="914400" lvl="1" indent="-317500" algn="l" rtl="0">
              <a:spcBef>
                <a:spcPts val="0"/>
              </a:spcBef>
              <a:spcAft>
                <a:spcPts val="0"/>
              </a:spcAft>
              <a:buSzPts val="1400"/>
              <a:buChar char="○"/>
            </a:pPr>
            <a:r>
              <a:rPr lang="en-US" dirty="0"/>
              <a:t>Create compost for your garden or community gardens , share program.</a:t>
            </a:r>
          </a:p>
          <a:p>
            <a:pPr marL="914400" lvl="1" indent="-317500" algn="l" rtl="0">
              <a:spcBef>
                <a:spcPts val="0"/>
              </a:spcBef>
              <a:spcAft>
                <a:spcPts val="0"/>
              </a:spcAft>
              <a:buSzPts val="1400"/>
              <a:buChar char="○"/>
            </a:pPr>
            <a:r>
              <a:rPr lang="en-US" dirty="0"/>
              <a:t>Residents to become environmental stewards.</a:t>
            </a:r>
            <a:endParaRPr dirty="0"/>
          </a:p>
        </p:txBody>
      </p:sp>
      <p:pic>
        <p:nvPicPr>
          <p:cNvPr id="179" name="Google Shape;179;p29"/>
          <p:cNvPicPr preferRelativeResize="0"/>
          <p:nvPr/>
        </p:nvPicPr>
        <p:blipFill rotWithShape="1">
          <a:blip r:embed="rId3">
            <a:alphaModFix/>
          </a:blip>
          <a:srcRect l="51233" t="13481" r="17726" b="35893"/>
          <a:stretch/>
        </p:blipFill>
        <p:spPr>
          <a:xfrm>
            <a:off x="6070275" y="315150"/>
            <a:ext cx="2838224" cy="2602725"/>
          </a:xfrm>
          <a:prstGeom prst="rect">
            <a:avLst/>
          </a:prstGeom>
          <a:noFill/>
          <a:ln>
            <a:noFill/>
          </a:ln>
        </p:spPr>
      </p:pic>
      <p:sp>
        <p:nvSpPr>
          <p:cNvPr id="180" name="Google Shape;180;p29"/>
          <p:cNvSpPr/>
          <p:nvPr/>
        </p:nvSpPr>
        <p:spPr>
          <a:xfrm>
            <a:off x="8020750" y="159275"/>
            <a:ext cx="1053600" cy="1673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6025250" y="226525"/>
            <a:ext cx="2223300" cy="18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9"/>
          <p:cNvPicPr preferRelativeResize="0"/>
          <p:nvPr/>
        </p:nvPicPr>
        <p:blipFill>
          <a:blip r:embed="rId4">
            <a:alphaModFix/>
          </a:blip>
          <a:stretch>
            <a:fillRect/>
          </a:stretch>
        </p:blipFill>
        <p:spPr>
          <a:xfrm>
            <a:off x="5506600" y="2917875"/>
            <a:ext cx="3567748" cy="20068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311700" y="391350"/>
            <a:ext cx="81453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State Composting Regulations</a:t>
            </a:r>
            <a:endParaRPr sz="3600"/>
          </a:p>
        </p:txBody>
      </p:sp>
      <p:sp>
        <p:nvSpPr>
          <p:cNvPr id="193" name="Google Shape;193;p31"/>
          <p:cNvSpPr txBox="1">
            <a:spLocks noGrp="1"/>
          </p:cNvSpPr>
          <p:nvPr>
            <p:ph type="body" idx="1"/>
          </p:nvPr>
        </p:nvSpPr>
        <p:spPr>
          <a:xfrm>
            <a:off x="311700" y="1152475"/>
            <a:ext cx="4176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Food waste composting regulations expected to directly impact small businesses and households. </a:t>
            </a:r>
            <a:endParaRPr dirty="0"/>
          </a:p>
          <a:p>
            <a:pPr marL="457200" lvl="0" indent="-342900" algn="l" rtl="0">
              <a:spcBef>
                <a:spcPts val="0"/>
              </a:spcBef>
              <a:spcAft>
                <a:spcPts val="0"/>
              </a:spcAft>
              <a:buSzPts val="1800"/>
              <a:buChar char="●"/>
            </a:pPr>
            <a:r>
              <a:rPr lang="en" dirty="0"/>
              <a:t>Food Waste Diversion Program not only reduce Solid waste but is a good re-use recycling program.</a:t>
            </a:r>
          </a:p>
          <a:p>
            <a:pPr marL="457200" lvl="0" indent="-342900" algn="l" rtl="0">
              <a:spcBef>
                <a:spcPts val="0"/>
              </a:spcBef>
              <a:spcAft>
                <a:spcPts val="0"/>
              </a:spcAft>
              <a:buSzPts val="1800"/>
              <a:buChar char="●"/>
            </a:pPr>
            <a:r>
              <a:rPr lang="en" dirty="0"/>
              <a:t>Offering a Pilot project to residents </a:t>
            </a:r>
          </a:p>
          <a:p>
            <a:pPr marL="114300" lvl="0" indent="0" algn="l" rtl="0">
              <a:spcBef>
                <a:spcPts val="0"/>
              </a:spcBef>
              <a:spcAft>
                <a:spcPts val="0"/>
              </a:spcAft>
              <a:buSzPts val="1800"/>
              <a:buNone/>
            </a:pPr>
            <a:r>
              <a:rPr lang="en" dirty="0"/>
              <a:t>        for a buy in program, working with </a:t>
            </a:r>
          </a:p>
          <a:p>
            <a:pPr marL="114300" lvl="0" indent="0" algn="l" rtl="0">
              <a:spcBef>
                <a:spcPts val="0"/>
              </a:spcBef>
              <a:spcAft>
                <a:spcPts val="0"/>
              </a:spcAft>
              <a:buSzPts val="1800"/>
              <a:buNone/>
            </a:pPr>
            <a:r>
              <a:rPr lang="en" dirty="0"/>
              <a:t>        local farmers and contracted </a:t>
            </a:r>
          </a:p>
          <a:p>
            <a:pPr marL="114300" lvl="0" indent="0" algn="l" rtl="0">
              <a:spcBef>
                <a:spcPts val="0"/>
              </a:spcBef>
              <a:spcAft>
                <a:spcPts val="0"/>
              </a:spcAft>
              <a:buSzPts val="1800"/>
              <a:buNone/>
            </a:pPr>
            <a:r>
              <a:rPr lang="en" dirty="0"/>
              <a:t>        hauler.</a:t>
            </a:r>
          </a:p>
        </p:txBody>
      </p:sp>
      <p:pic>
        <p:nvPicPr>
          <p:cNvPr id="194" name="Google Shape;194;p31"/>
          <p:cNvPicPr preferRelativeResize="0"/>
          <p:nvPr/>
        </p:nvPicPr>
        <p:blipFill rotWithShape="1">
          <a:blip r:embed="rId3">
            <a:alphaModFix/>
          </a:blip>
          <a:srcRect t="10803" r="48888" b="18489"/>
          <a:stretch/>
        </p:blipFill>
        <p:spPr>
          <a:xfrm>
            <a:off x="4488200" y="1276100"/>
            <a:ext cx="4525251" cy="3519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Conclusion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p:nvPr/>
        </p:nvSpPr>
        <p:spPr>
          <a:xfrm>
            <a:off x="3131275" y="0"/>
            <a:ext cx="15168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4"/>
          <p:cNvSpPr/>
          <p:nvPr/>
        </p:nvSpPr>
        <p:spPr>
          <a:xfrm>
            <a:off x="4895625" y="4362675"/>
            <a:ext cx="694200" cy="39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4"/>
          <p:cNvSpPr txBox="1">
            <a:spLocks noGrp="1"/>
          </p:cNvSpPr>
          <p:nvPr>
            <p:ph type="title"/>
          </p:nvPr>
        </p:nvSpPr>
        <p:spPr>
          <a:xfrm>
            <a:off x="-156450" y="193550"/>
            <a:ext cx="3548700" cy="3279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400" dirty="0"/>
              <a:t>Together we are making a difference</a:t>
            </a:r>
            <a:endParaRPr sz="1400" dirty="0"/>
          </a:p>
        </p:txBody>
      </p:sp>
      <p:sp>
        <p:nvSpPr>
          <p:cNvPr id="214" name="Google Shape;214;p34"/>
          <p:cNvSpPr txBox="1">
            <a:spLocks noGrp="1"/>
          </p:cNvSpPr>
          <p:nvPr>
            <p:ph type="body" idx="2"/>
          </p:nvPr>
        </p:nvSpPr>
        <p:spPr>
          <a:xfrm>
            <a:off x="3392250" y="590450"/>
            <a:ext cx="5751900" cy="1429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Educational Outreach, MassDEP Green Team </a:t>
            </a:r>
            <a:endParaRPr sz="1600" dirty="0"/>
          </a:p>
          <a:p>
            <a:pPr marL="457200" lvl="0" indent="-330200" algn="l" rtl="0">
              <a:spcBef>
                <a:spcPts val="0"/>
              </a:spcBef>
              <a:spcAft>
                <a:spcPts val="0"/>
              </a:spcAft>
              <a:buSzPts val="1600"/>
              <a:buChar char="●"/>
            </a:pPr>
            <a:r>
              <a:rPr lang="en" sz="1600" dirty="0"/>
              <a:t>Community Outreach, Why Recycle? </a:t>
            </a:r>
            <a:endParaRPr sz="1600" dirty="0"/>
          </a:p>
          <a:p>
            <a:pPr marL="457200" lvl="0" indent="-330200" algn="l" rtl="0">
              <a:spcBef>
                <a:spcPts val="0"/>
              </a:spcBef>
              <a:spcAft>
                <a:spcPts val="0"/>
              </a:spcAft>
              <a:buSzPts val="1600"/>
              <a:buChar char="●"/>
            </a:pPr>
            <a:r>
              <a:rPr lang="en" sz="1600" b="1" dirty="0"/>
              <a:t>In Turn helps reduce Solid Waste tonnage , increase reuse  and recycling. </a:t>
            </a:r>
          </a:p>
          <a:p>
            <a:pPr marL="457200" lvl="0" indent="-330200" algn="l" rtl="0">
              <a:spcBef>
                <a:spcPts val="0"/>
              </a:spcBef>
              <a:spcAft>
                <a:spcPts val="0"/>
              </a:spcAft>
              <a:buSzPts val="1600"/>
              <a:buChar char="●"/>
            </a:pPr>
            <a:r>
              <a:rPr lang="en-US" sz="1600" b="1" dirty="0"/>
              <a:t>C</a:t>
            </a:r>
            <a:r>
              <a:rPr lang="en" sz="1600" b="1" dirty="0"/>
              <a:t>reates re-use  product “black gold” .</a:t>
            </a:r>
          </a:p>
          <a:p>
            <a:pPr marL="457200" lvl="0" indent="-330200" algn="l" rtl="0">
              <a:spcBef>
                <a:spcPts val="0"/>
              </a:spcBef>
              <a:spcAft>
                <a:spcPts val="0"/>
              </a:spcAft>
              <a:buSzPts val="1600"/>
              <a:buChar char="●"/>
            </a:pPr>
            <a:endParaRPr sz="1600" dirty="0"/>
          </a:p>
        </p:txBody>
      </p:sp>
      <p:sp>
        <p:nvSpPr>
          <p:cNvPr id="215" name="Google Shape;215;p34"/>
          <p:cNvSpPr txBox="1">
            <a:spLocks noGrp="1"/>
          </p:cNvSpPr>
          <p:nvPr>
            <p:ph type="title"/>
          </p:nvPr>
        </p:nvSpPr>
        <p:spPr>
          <a:xfrm>
            <a:off x="3261750" y="41150"/>
            <a:ext cx="5882400" cy="70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FFFFFF"/>
                </a:solidFill>
              </a:rPr>
              <a:t>Benefits for Everyone</a:t>
            </a:r>
            <a:endParaRPr sz="3000" dirty="0">
              <a:solidFill>
                <a:srgbClr val="FFFFFF"/>
              </a:solidFill>
            </a:endParaRPr>
          </a:p>
        </p:txBody>
      </p:sp>
      <p:sp>
        <p:nvSpPr>
          <p:cNvPr id="217" name="Google Shape;217;p34"/>
          <p:cNvSpPr txBox="1">
            <a:spLocks noGrp="1"/>
          </p:cNvSpPr>
          <p:nvPr>
            <p:ph type="body" idx="2"/>
          </p:nvPr>
        </p:nvSpPr>
        <p:spPr>
          <a:xfrm>
            <a:off x="3261775" y="2419575"/>
            <a:ext cx="5751900" cy="2568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dirty="0"/>
              <a:t>Grant funding opportunities to increase   with PAYT  and Food Waste Diversion, and leaf and brush compost, expanded recycling services. </a:t>
            </a:r>
          </a:p>
          <a:p>
            <a:pPr marL="457200" lvl="0" indent="-330200" algn="l" rtl="0">
              <a:spcBef>
                <a:spcPts val="0"/>
              </a:spcBef>
              <a:spcAft>
                <a:spcPts val="0"/>
              </a:spcAft>
              <a:buSzPts val="1600"/>
              <a:buChar char="●"/>
            </a:pPr>
            <a:r>
              <a:rPr lang="en" sz="1600" dirty="0"/>
              <a:t>Reduces Muncipal Solid Waste tonnage</a:t>
            </a:r>
          </a:p>
          <a:p>
            <a:pPr marL="457200" lvl="0" indent="-330200" algn="l" rtl="0">
              <a:spcBef>
                <a:spcPts val="0"/>
              </a:spcBef>
              <a:spcAft>
                <a:spcPts val="0"/>
              </a:spcAft>
              <a:buSzPts val="1600"/>
              <a:buChar char="●"/>
            </a:pPr>
            <a:r>
              <a:rPr lang="en-US" sz="1600" dirty="0"/>
              <a:t>O</a:t>
            </a:r>
            <a:r>
              <a:rPr lang="en" sz="1600" dirty="0"/>
              <a:t>ffering one stop shop(possible Charm) expansion of recycling services</a:t>
            </a:r>
          </a:p>
          <a:p>
            <a:pPr marL="457200" lvl="0" indent="-330200" algn="l" rtl="0">
              <a:spcBef>
                <a:spcPts val="0"/>
              </a:spcBef>
              <a:spcAft>
                <a:spcPts val="0"/>
              </a:spcAft>
              <a:buSzPts val="1600"/>
              <a:buChar char="●"/>
            </a:pPr>
            <a:r>
              <a:rPr lang="en" sz="1600" dirty="0"/>
              <a:t>Less chance of items  entering the waste stream that are prohibited through MassDEP waste ban compliance.</a:t>
            </a:r>
          </a:p>
          <a:p>
            <a:pPr marL="457200" lvl="0" indent="-330200" algn="l" rtl="0">
              <a:spcBef>
                <a:spcPts val="0"/>
              </a:spcBef>
              <a:spcAft>
                <a:spcPts val="0"/>
              </a:spcAft>
              <a:buSzPts val="1600"/>
              <a:buChar char="●"/>
            </a:pPr>
            <a:r>
              <a:rPr lang="en" sz="1600" dirty="0"/>
              <a:t>Educate our residents as envirmomental stewards.</a:t>
            </a:r>
            <a:endParaRPr sz="1600" dirty="0"/>
          </a:p>
          <a:p>
            <a:pPr marL="457200" lvl="0" indent="-330200" algn="l" rtl="0">
              <a:lnSpc>
                <a:spcPct val="100000"/>
              </a:lnSpc>
              <a:spcBef>
                <a:spcPts val="0"/>
              </a:spcBef>
              <a:spcAft>
                <a:spcPts val="0"/>
              </a:spcAft>
              <a:buSzPts val="1600"/>
              <a:buChar char="●"/>
            </a:pPr>
            <a:endParaRPr sz="1600" dirty="0"/>
          </a:p>
        </p:txBody>
      </p:sp>
      <p:sp>
        <p:nvSpPr>
          <p:cNvPr id="218" name="Google Shape;218;p34"/>
          <p:cNvSpPr txBox="1">
            <a:spLocks noGrp="1"/>
          </p:cNvSpPr>
          <p:nvPr>
            <p:ph type="title"/>
          </p:nvPr>
        </p:nvSpPr>
        <p:spPr>
          <a:xfrm>
            <a:off x="3261750" y="1910150"/>
            <a:ext cx="5882400" cy="59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FFFFFF"/>
                </a:solidFill>
              </a:rPr>
              <a:t>Benefits for the Transfer Station</a:t>
            </a:r>
            <a:endParaRPr sz="3000" dirty="0">
              <a:solidFill>
                <a:srgbClr val="FFFFFF"/>
              </a:solidFill>
            </a:endParaRPr>
          </a:p>
        </p:txBody>
      </p:sp>
      <p:pic>
        <p:nvPicPr>
          <p:cNvPr id="8" name="Picture 7" descr="A person's hand holding a tree&#10;&#10;Description automatically generated with medium confidence">
            <a:extLst>
              <a:ext uri="{FF2B5EF4-FFF2-40B4-BE49-F238E27FC236}">
                <a16:creationId xmlns:a16="http://schemas.microsoft.com/office/drawing/2014/main" id="{F4F37B67-477D-4E06-9659-EF1998D34B5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580" y="992981"/>
            <a:ext cx="2922219" cy="2800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3874050" y="2035950"/>
            <a:ext cx="5269800" cy="10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sz="1800"/>
          </a:p>
        </p:txBody>
      </p:sp>
      <p:pic>
        <p:nvPicPr>
          <p:cNvPr id="3" name="Picture 2" descr="Shape&#10;&#10;Description automatically generated">
            <a:extLst>
              <a:ext uri="{FF2B5EF4-FFF2-40B4-BE49-F238E27FC236}">
                <a16:creationId xmlns:a16="http://schemas.microsoft.com/office/drawing/2014/main" id="{25CDD715-A015-47E7-8615-BE66E53A008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0050" y="846582"/>
            <a:ext cx="4400550" cy="34503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173525"/>
            <a:ext cx="4720200" cy="130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History of Town ABC</a:t>
            </a:r>
            <a:br>
              <a:rPr lang="en" sz="3000" dirty="0"/>
            </a:br>
            <a:r>
              <a:rPr lang="en" sz="3000" dirty="0"/>
              <a:t>within Western Mass</a:t>
            </a:r>
            <a:endParaRPr sz="3000" dirty="0"/>
          </a:p>
        </p:txBody>
      </p:sp>
      <p:sp>
        <p:nvSpPr>
          <p:cNvPr id="71" name="Google Shape;71;p15"/>
          <p:cNvSpPr txBox="1">
            <a:spLocks noGrp="1"/>
          </p:cNvSpPr>
          <p:nvPr>
            <p:ph type="body" idx="1"/>
          </p:nvPr>
        </p:nvSpPr>
        <p:spPr>
          <a:xfrm>
            <a:off x="311700" y="1561650"/>
            <a:ext cx="4720200" cy="3333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The Western Mass Region 100 towns pooling resources</a:t>
            </a:r>
          </a:p>
          <a:p>
            <a:pPr marL="457200" lvl="0" indent="-342900" algn="l" rtl="0">
              <a:spcBef>
                <a:spcPts val="0"/>
              </a:spcBef>
              <a:spcAft>
                <a:spcPts val="0"/>
              </a:spcAft>
              <a:buSzPts val="1800"/>
              <a:buChar char="●"/>
            </a:pPr>
            <a:r>
              <a:rPr lang="en" dirty="0"/>
              <a:t>Plan to reduce tonnage of Solid Waste per household.</a:t>
            </a:r>
          </a:p>
          <a:p>
            <a:pPr marL="457200" lvl="0" indent="-342900" algn="l" rtl="0">
              <a:spcBef>
                <a:spcPts val="0"/>
              </a:spcBef>
              <a:spcAft>
                <a:spcPts val="0"/>
              </a:spcAft>
              <a:buSzPts val="1800"/>
              <a:buChar char="●"/>
            </a:pPr>
            <a:r>
              <a:rPr lang="en-US" dirty="0"/>
              <a:t> Towns to offer PAYT Program</a:t>
            </a:r>
          </a:p>
          <a:p>
            <a:pPr marL="457200" lvl="0" indent="-342900" algn="l" rtl="0">
              <a:spcBef>
                <a:spcPts val="0"/>
              </a:spcBef>
              <a:spcAft>
                <a:spcPts val="0"/>
              </a:spcAft>
              <a:buSzPts val="1800"/>
              <a:buChar char="●"/>
            </a:pPr>
            <a:r>
              <a:rPr lang="en-US" dirty="0"/>
              <a:t>Food Waste diversion programs</a:t>
            </a:r>
          </a:p>
          <a:p>
            <a:pPr marL="457200" lvl="0" indent="-342900" algn="l" rtl="0">
              <a:spcBef>
                <a:spcPts val="0"/>
              </a:spcBef>
              <a:spcAft>
                <a:spcPts val="0"/>
              </a:spcAft>
              <a:buSzPts val="1800"/>
              <a:buChar char="●"/>
            </a:pPr>
            <a:r>
              <a:rPr lang="en-US" dirty="0"/>
              <a:t>Offer additional recycling services “One Stop Shop” </a:t>
            </a:r>
            <a:endParaRPr lang="en" dirty="0"/>
          </a:p>
          <a:p>
            <a:pPr marL="457200" lvl="0" indent="-342900" algn="l" rtl="0">
              <a:spcBef>
                <a:spcPts val="0"/>
              </a:spcBef>
              <a:spcAft>
                <a:spcPts val="0"/>
              </a:spcAft>
              <a:buSzPts val="1800"/>
              <a:buChar char="●"/>
            </a:pPr>
            <a:r>
              <a:rPr lang="en-US" dirty="0"/>
              <a:t> Think before you Toss</a:t>
            </a:r>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endParaRPr lang="en-US" dirty="0"/>
          </a:p>
          <a:p>
            <a:pPr marL="114300" lvl="0" indent="0" algn="l" rtl="0">
              <a:spcBef>
                <a:spcPts val="0"/>
              </a:spcBef>
              <a:spcAft>
                <a:spcPts val="0"/>
              </a:spcAft>
              <a:buSzPts val="1800"/>
              <a:buNone/>
            </a:pPr>
            <a:endParaRPr dirty="0"/>
          </a:p>
        </p:txBody>
      </p:sp>
      <p:pic>
        <p:nvPicPr>
          <p:cNvPr id="72" name="Google Shape;72;p15"/>
          <p:cNvPicPr preferRelativeResize="0"/>
          <p:nvPr/>
        </p:nvPicPr>
        <p:blipFill>
          <a:blip r:embed="rId3">
            <a:alphaModFix/>
          </a:blip>
          <a:stretch>
            <a:fillRect/>
          </a:stretch>
        </p:blipFill>
        <p:spPr>
          <a:xfrm>
            <a:off x="5150600" y="0"/>
            <a:ext cx="39934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Introduction  </a:t>
            </a:r>
            <a:endParaRPr dirty="0"/>
          </a:p>
        </p:txBody>
      </p:sp>
      <p:sp>
        <p:nvSpPr>
          <p:cNvPr id="79" name="Google Shape;79;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Rising collection and disposal costs of Solid Waste </a:t>
            </a:r>
          </a:p>
          <a:p>
            <a:pPr marL="457200" lvl="0" indent="-342900" algn="l" rtl="0">
              <a:spcBef>
                <a:spcPts val="0"/>
              </a:spcBef>
              <a:spcAft>
                <a:spcPts val="0"/>
              </a:spcAft>
              <a:buSzPts val="1800"/>
              <a:buChar char="●"/>
            </a:pPr>
            <a:r>
              <a:rPr lang="en" dirty="0"/>
              <a:t>Think before you toss, can this be recycled / reuse?</a:t>
            </a:r>
            <a:endParaRPr dirty="0"/>
          </a:p>
          <a:p>
            <a:pPr marL="457200" lvl="0" indent="-342900" algn="l" rtl="0">
              <a:spcBef>
                <a:spcPts val="0"/>
              </a:spcBef>
              <a:spcAft>
                <a:spcPts val="0"/>
              </a:spcAft>
              <a:buSzPts val="1800"/>
              <a:buChar char="●"/>
            </a:pPr>
            <a:r>
              <a:rPr lang="en-US" dirty="0"/>
              <a:t>I</a:t>
            </a:r>
            <a:r>
              <a:rPr lang="en" dirty="0"/>
              <a:t>t’s likely residents are throwing away more each year –pointing to the need not only to offer additonal  recycling but also for getting residents to generate less waste in the first place.</a:t>
            </a:r>
          </a:p>
          <a:p>
            <a:pPr marL="457200" lvl="0" indent="-342900" algn="l" rtl="0">
              <a:spcBef>
                <a:spcPts val="0"/>
              </a:spcBef>
              <a:spcAft>
                <a:spcPts val="0"/>
              </a:spcAft>
              <a:buSzPts val="1800"/>
              <a:buChar char="●"/>
            </a:pPr>
            <a:r>
              <a:rPr lang="en" dirty="0"/>
              <a:t>Implement a “Pay –as-you-throw “ (PAYT)</a:t>
            </a:r>
          </a:p>
          <a:p>
            <a:pPr marL="457200" lvl="0" indent="-342900" algn="l" rtl="0">
              <a:spcBef>
                <a:spcPts val="0"/>
              </a:spcBef>
              <a:spcAft>
                <a:spcPts val="0"/>
              </a:spcAft>
              <a:buSzPts val="1800"/>
              <a:buChar char="●"/>
            </a:pPr>
            <a:r>
              <a:rPr lang="en" dirty="0"/>
              <a:t>Food Waste Diversion Program</a:t>
            </a:r>
          </a:p>
          <a:p>
            <a:pPr marL="457200" lvl="0" indent="-342900" algn="l" rtl="0">
              <a:spcBef>
                <a:spcPts val="0"/>
              </a:spcBef>
              <a:spcAft>
                <a:spcPts val="0"/>
              </a:spcAft>
              <a:buSzPts val="1800"/>
              <a:buChar char="●"/>
            </a:pPr>
            <a:r>
              <a:rPr lang="en" dirty="0"/>
              <a:t>Offer additional reycling Services Model “One Stop Shop” such as Textile, book, Scrap , Bulky items, Universal waste and more.</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391350"/>
            <a:ext cx="4974600" cy="11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dirty="0"/>
              <a:t>What is pay-as-you-throw?</a:t>
            </a:r>
            <a:br>
              <a:rPr lang="en" sz="2600" dirty="0"/>
            </a:br>
            <a:endParaRPr sz="2600" dirty="0"/>
          </a:p>
        </p:txBody>
      </p:sp>
      <p:sp>
        <p:nvSpPr>
          <p:cNvPr id="88" name="Google Shape;88;p17"/>
          <p:cNvSpPr txBox="1">
            <a:spLocks noGrp="1"/>
          </p:cNvSpPr>
          <p:nvPr>
            <p:ph type="body" idx="1"/>
          </p:nvPr>
        </p:nvSpPr>
        <p:spPr>
          <a:xfrm>
            <a:off x="311700" y="1533150"/>
            <a:ext cx="4807200" cy="3264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400" dirty="0"/>
              <a:t>PAYT Programs , also know as </a:t>
            </a:r>
            <a:r>
              <a:rPr lang="en-US" sz="1400" dirty="0"/>
              <a:t>unit-based</a:t>
            </a:r>
            <a:r>
              <a:rPr lang="en" sz="1400" dirty="0"/>
              <a:t> pricing , providing a direct economic incentive for your residents to reduce the amount of solid waste generated.</a:t>
            </a:r>
            <a:endParaRPr sz="1400" dirty="0"/>
          </a:p>
          <a:p>
            <a:pPr marL="114300" lvl="0" indent="0" algn="l" rtl="0">
              <a:spcBef>
                <a:spcPts val="0"/>
              </a:spcBef>
              <a:spcAft>
                <a:spcPts val="0"/>
              </a:spcAft>
              <a:buSzPts val="1800"/>
              <a:buNone/>
            </a:pPr>
            <a:endParaRPr lang="en" dirty="0"/>
          </a:p>
          <a:p>
            <a:r>
              <a:rPr lang="en-US" sz="1400" dirty="0"/>
              <a:t>Under PAYT , households are charged for waste collection based on the amount they throw away. As a result, in  residents are motivated to increase recycling but also to think about ways to generate  less waste. </a:t>
            </a:r>
          </a:p>
          <a:p>
            <a:r>
              <a:rPr lang="en-US" sz="1400" dirty="0"/>
              <a:t>PAYT Programs models under volume-based programs , residents are charged a fee for each bag or purchase bag tags and affix them to their own bags. </a:t>
            </a:r>
            <a:endParaRPr sz="1400" dirty="0"/>
          </a:p>
        </p:txBody>
      </p:sp>
      <p:pic>
        <p:nvPicPr>
          <p:cNvPr id="3" name="Picture 2" descr="Icon&#10;&#10;Description automatically generated">
            <a:extLst>
              <a:ext uri="{FF2B5EF4-FFF2-40B4-BE49-F238E27FC236}">
                <a16:creationId xmlns:a16="http://schemas.microsoft.com/office/drawing/2014/main" id="{38EF4F7B-AC7B-4F08-8C62-6A070CED6DE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47943" y="0"/>
            <a:ext cx="3984357"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are the benefits of a pay-as-you-throw</a:t>
            </a:r>
            <a:endParaRPr dirty="0"/>
          </a:p>
        </p:txBody>
      </p:sp>
      <p:sp>
        <p:nvSpPr>
          <p:cNvPr id="101" name="Google Shape;101;p19"/>
          <p:cNvSpPr txBox="1">
            <a:spLocks noGrp="1"/>
          </p:cNvSpPr>
          <p:nvPr>
            <p:ph type="body" idx="1"/>
          </p:nvPr>
        </p:nvSpPr>
        <p:spPr>
          <a:xfrm>
            <a:off x="311699" y="928688"/>
            <a:ext cx="3852601" cy="3949187"/>
          </a:xfrm>
          <a:prstGeom prst="rect">
            <a:avLst/>
          </a:prstGeom>
        </p:spPr>
        <p:txBody>
          <a:bodyPr spcFirstLastPara="1" wrap="square" lIns="91425" tIns="91425" rIns="91425" bIns="91425" anchor="t" anchorCtr="0">
            <a:noAutofit/>
          </a:bodyPr>
          <a:lstStyle/>
          <a:p>
            <a:pPr marL="285750" indent="-285750"/>
            <a:r>
              <a:rPr lang="en-US" sz="1400" dirty="0"/>
              <a:t>However,</a:t>
            </a:r>
            <a:r>
              <a:rPr lang="en" sz="1400" dirty="0"/>
              <a:t> it is structured , PAYT has the potential to improve Municipal Solid Waste programs in several important ways.</a:t>
            </a:r>
          </a:p>
          <a:p>
            <a:pPr marL="285750" indent="-285750"/>
            <a:r>
              <a:rPr lang="en" sz="1400" dirty="0"/>
              <a:t>Significant economic benefits/ grant incentives to the Towns to implement</a:t>
            </a:r>
          </a:p>
          <a:p>
            <a:pPr marL="285750" indent="-285750"/>
            <a:r>
              <a:rPr lang="en-US" sz="1400" dirty="0"/>
              <a:t>I</a:t>
            </a:r>
            <a:r>
              <a:rPr lang="en" sz="1400" dirty="0"/>
              <a:t>ncentive to generate less waste , communties with PAYT programs have reported reduction in waste from 25 to 35 percent on average. </a:t>
            </a:r>
          </a:p>
          <a:p>
            <a:pPr marL="285750" indent="-285750"/>
            <a:r>
              <a:rPr lang="en" sz="1400" dirty="0"/>
              <a:t>This can lead to lower disposal </a:t>
            </a:r>
            <a:r>
              <a:rPr lang="en-US" sz="1400" dirty="0"/>
              <a:t>costs  and</a:t>
            </a:r>
            <a:r>
              <a:rPr lang="en" sz="1400" dirty="0"/>
              <a:t> increase your towns  recycling programs.</a:t>
            </a:r>
          </a:p>
          <a:p>
            <a:pPr marL="285750" indent="-285750"/>
            <a:r>
              <a:rPr lang="en" sz="1400" dirty="0"/>
              <a:t>In addition , this  program can be designed to cover the cost of not only waste collection and disposal. Can also cover community outreach and special collections expand recycling services.</a:t>
            </a:r>
            <a:endParaRPr dirty="0"/>
          </a:p>
        </p:txBody>
      </p:sp>
      <p:sp>
        <p:nvSpPr>
          <p:cNvPr id="102" name="Google Shape;102;p19"/>
          <p:cNvSpPr txBox="1">
            <a:spLocks noGrp="1"/>
          </p:cNvSpPr>
          <p:nvPr>
            <p:ph type="body" idx="1"/>
          </p:nvPr>
        </p:nvSpPr>
        <p:spPr>
          <a:xfrm>
            <a:off x="4065225" y="1152475"/>
            <a:ext cx="4943400" cy="3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u="sng" dirty="0"/>
          </a:p>
          <a:p>
            <a:pPr marL="457200" lvl="0" indent="-330200" algn="l" rtl="0">
              <a:spcBef>
                <a:spcPts val="1600"/>
              </a:spcBef>
              <a:spcAft>
                <a:spcPts val="0"/>
              </a:spcAft>
              <a:buSzPts val="1600"/>
              <a:buChar char="●"/>
            </a:pPr>
            <a:endParaRPr lang="en" sz="1400" b="1" dirty="0"/>
          </a:p>
          <a:p>
            <a:pPr marL="584200" lvl="1" indent="0" algn="l" rtl="0">
              <a:spcBef>
                <a:spcPts val="0"/>
              </a:spcBef>
              <a:spcAft>
                <a:spcPts val="0"/>
              </a:spcAft>
              <a:buSzPts val="1600"/>
              <a:buNone/>
            </a:pPr>
            <a:endParaRPr lang="en-US" dirty="0"/>
          </a:p>
        </p:txBody>
      </p:sp>
      <p:pic>
        <p:nvPicPr>
          <p:cNvPr id="3" name="Picture 2" descr="A picture containing headdress, helmet&#10;&#10;Description automatically generated">
            <a:extLst>
              <a:ext uri="{FF2B5EF4-FFF2-40B4-BE49-F238E27FC236}">
                <a16:creationId xmlns:a16="http://schemas.microsoft.com/office/drawing/2014/main" id="{87BCDC99-47DD-45CC-ADD9-E9B6B38636F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34173" y="1067457"/>
            <a:ext cx="3852601" cy="41260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Outreach and Education conversion to PAYT Program</a:t>
            </a:r>
            <a:endParaRPr sz="2400" dirty="0"/>
          </a:p>
        </p:txBody>
      </p:sp>
      <p:sp>
        <p:nvSpPr>
          <p:cNvPr id="108" name="Google Shape;108;p20"/>
          <p:cNvSpPr txBox="1">
            <a:spLocks noGrp="1"/>
          </p:cNvSpPr>
          <p:nvPr>
            <p:ph type="body" idx="1"/>
          </p:nvPr>
        </p:nvSpPr>
        <p:spPr>
          <a:xfrm>
            <a:off x="383137" y="123820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400" dirty="0"/>
              <a:t>Educating your residents is key to success of a PAYT Program</a:t>
            </a:r>
            <a:endParaRPr sz="1400" dirty="0"/>
          </a:p>
          <a:p>
            <a:pPr marL="457200" lvl="0" indent="-342900" algn="l" rtl="0">
              <a:spcBef>
                <a:spcPts val="0"/>
              </a:spcBef>
              <a:spcAft>
                <a:spcPts val="0"/>
              </a:spcAft>
              <a:buSzPts val="1800"/>
              <a:buChar char="●"/>
            </a:pPr>
            <a:r>
              <a:rPr lang="en" sz="1400" dirty="0"/>
              <a:t>Offer information sessions to the public.</a:t>
            </a:r>
            <a:endParaRPr sz="1400" dirty="0"/>
          </a:p>
          <a:p>
            <a:pPr marL="457200" lvl="0" indent="-342900" algn="l" rtl="0">
              <a:spcBef>
                <a:spcPts val="0"/>
              </a:spcBef>
              <a:spcAft>
                <a:spcPts val="0"/>
              </a:spcAft>
              <a:buSzPts val="1800"/>
              <a:buChar char="●"/>
            </a:pPr>
            <a:r>
              <a:rPr lang="en" sz="1400" dirty="0"/>
              <a:t>Create </a:t>
            </a:r>
            <a:r>
              <a:rPr lang="en-US" sz="1400" dirty="0"/>
              <a:t>an</a:t>
            </a:r>
            <a:r>
              <a:rPr lang="en" sz="1400" dirty="0"/>
              <a:t> informational handout to give out one site </a:t>
            </a:r>
          </a:p>
          <a:p>
            <a:pPr marL="457200" lvl="0" indent="-342900" algn="l" rtl="0">
              <a:spcBef>
                <a:spcPts val="0"/>
              </a:spcBef>
              <a:spcAft>
                <a:spcPts val="0"/>
              </a:spcAft>
              <a:buSzPts val="1800"/>
              <a:buChar char="●"/>
            </a:pPr>
            <a:r>
              <a:rPr lang="en" sz="1400" dirty="0"/>
              <a:t>Think before you Toss, it’s likley this will increase your recycling Tonnage and decrease Municipal Solid Waste. </a:t>
            </a:r>
          </a:p>
          <a:p>
            <a:pPr marL="457200" lvl="0" indent="-342900" algn="l" rtl="0">
              <a:spcBef>
                <a:spcPts val="0"/>
              </a:spcBef>
              <a:spcAft>
                <a:spcPts val="0"/>
              </a:spcAft>
              <a:buSzPts val="1800"/>
              <a:buChar char="●"/>
            </a:pPr>
            <a:r>
              <a:rPr lang="en" sz="1400" dirty="0"/>
              <a:t>Compare current costs v.s. PAYT costs savings and  through recycling and how this can benefit the enviroment as well. </a:t>
            </a:r>
          </a:p>
          <a:p>
            <a:pPr marL="457200" lvl="0" indent="-342900" algn="l" rtl="0">
              <a:spcBef>
                <a:spcPts val="0"/>
              </a:spcBef>
              <a:spcAft>
                <a:spcPts val="0"/>
              </a:spcAft>
              <a:buSzPts val="1800"/>
              <a:buChar char="●"/>
            </a:pPr>
            <a:r>
              <a:rPr lang="en" sz="1400" dirty="0"/>
              <a:t>It’s opportunity for residents to take controls of costs for disposal fees by lowering</a:t>
            </a:r>
            <a:r>
              <a:rPr lang="en-US" sz="1400" dirty="0"/>
              <a:t> </a:t>
            </a:r>
            <a:r>
              <a:rPr lang="en" sz="1400" dirty="0"/>
              <a:t> waste. </a:t>
            </a:r>
          </a:p>
          <a:p>
            <a:pPr marL="457200" lvl="0" indent="-342900" algn="l" rtl="0">
              <a:spcBef>
                <a:spcPts val="0"/>
              </a:spcBef>
              <a:spcAft>
                <a:spcPts val="0"/>
              </a:spcAft>
              <a:buSzPts val="1800"/>
              <a:buChar char="●"/>
            </a:pPr>
            <a:endParaRPr lang="en" sz="1400" dirty="0"/>
          </a:p>
          <a:p>
            <a:pPr marL="114300" lvl="0" indent="0" algn="l" rtl="0">
              <a:spcBef>
                <a:spcPts val="0"/>
              </a:spcBef>
              <a:spcAft>
                <a:spcPts val="0"/>
              </a:spcAft>
              <a:buSzPts val="1800"/>
              <a:buNone/>
            </a:pPr>
            <a:endParaRPr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2426200" y="142450"/>
            <a:ext cx="4278600" cy="71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Educational Outreach in Food Waste Diversion Programs </a:t>
            </a:r>
            <a:endParaRPr sz="1800" dirty="0"/>
          </a:p>
        </p:txBody>
      </p:sp>
      <p:sp>
        <p:nvSpPr>
          <p:cNvPr id="122" name="Google Shape;122;p22"/>
          <p:cNvSpPr txBox="1">
            <a:spLocks noGrp="1"/>
          </p:cNvSpPr>
          <p:nvPr>
            <p:ph type="body" idx="1"/>
          </p:nvPr>
        </p:nvSpPr>
        <p:spPr>
          <a:xfrm>
            <a:off x="2426200" y="858550"/>
            <a:ext cx="4278600" cy="406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Coordinates and promotes recycling/composting education and events in schools and Community.</a:t>
            </a:r>
            <a:endParaRPr dirty="0"/>
          </a:p>
          <a:p>
            <a:pPr marL="457200" lvl="0" indent="-342900" algn="l" rtl="0">
              <a:spcBef>
                <a:spcPts val="0"/>
              </a:spcBef>
              <a:spcAft>
                <a:spcPts val="0"/>
              </a:spcAft>
              <a:buSzPts val="1800"/>
              <a:buChar char="●"/>
            </a:pPr>
            <a:r>
              <a:rPr lang="en" dirty="0"/>
              <a:t>Helps build and sustain a zero-waste and anti-plastic culture without forcing change through regulations</a:t>
            </a:r>
            <a:endParaRPr dirty="0"/>
          </a:p>
        </p:txBody>
      </p:sp>
      <p:pic>
        <p:nvPicPr>
          <p:cNvPr id="123" name="Google Shape;123;p22"/>
          <p:cNvPicPr preferRelativeResize="0"/>
          <p:nvPr/>
        </p:nvPicPr>
        <p:blipFill>
          <a:blip r:embed="rId3">
            <a:alphaModFix/>
          </a:blip>
          <a:stretch>
            <a:fillRect/>
          </a:stretch>
        </p:blipFill>
        <p:spPr>
          <a:xfrm>
            <a:off x="103617" y="142500"/>
            <a:ext cx="2322585" cy="4777880"/>
          </a:xfrm>
          <a:prstGeom prst="rect">
            <a:avLst/>
          </a:prstGeom>
          <a:noFill/>
          <a:ln>
            <a:noFill/>
          </a:ln>
        </p:spPr>
      </p:pic>
      <p:pic>
        <p:nvPicPr>
          <p:cNvPr id="124" name="Google Shape;124;p22"/>
          <p:cNvPicPr preferRelativeResize="0"/>
          <p:nvPr/>
        </p:nvPicPr>
        <p:blipFill>
          <a:blip r:embed="rId4">
            <a:alphaModFix/>
          </a:blip>
          <a:stretch>
            <a:fillRect/>
          </a:stretch>
        </p:blipFill>
        <p:spPr>
          <a:xfrm>
            <a:off x="6704925" y="142497"/>
            <a:ext cx="2322576" cy="4777890"/>
          </a:xfrm>
          <a:prstGeom prst="rect">
            <a:avLst/>
          </a:prstGeom>
          <a:noFill/>
          <a:ln>
            <a:noFill/>
          </a:ln>
        </p:spPr>
      </p:pic>
      <p:pic>
        <p:nvPicPr>
          <p:cNvPr id="125" name="Google Shape;125;p22"/>
          <p:cNvPicPr preferRelativeResize="0"/>
          <p:nvPr/>
        </p:nvPicPr>
        <p:blipFill>
          <a:blip r:embed="rId5">
            <a:alphaModFix/>
          </a:blip>
          <a:stretch>
            <a:fillRect/>
          </a:stretch>
        </p:blipFill>
        <p:spPr>
          <a:xfrm>
            <a:off x="3649971" y="3226878"/>
            <a:ext cx="1704900" cy="169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391349"/>
            <a:ext cx="8520600" cy="761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Community Outreach recycling</a:t>
            </a:r>
            <a:endParaRPr sz="2400" dirty="0"/>
          </a:p>
        </p:txBody>
      </p:sp>
      <p:sp>
        <p:nvSpPr>
          <p:cNvPr id="131" name="Google Shape;131;p23"/>
          <p:cNvSpPr txBox="1">
            <a:spLocks noGrp="1"/>
          </p:cNvSpPr>
          <p:nvPr>
            <p:ph type="body" idx="1"/>
          </p:nvPr>
        </p:nvSpPr>
        <p:spPr>
          <a:xfrm>
            <a:off x="311700" y="1152475"/>
            <a:ext cx="555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Community events and outreach help increase awareness and knowledge of recycling/composting for the broader community(zero waste event).</a:t>
            </a:r>
          </a:p>
          <a:p>
            <a:pPr marL="457200" lvl="0" indent="-342900" algn="l" rtl="0">
              <a:spcBef>
                <a:spcPts val="0"/>
              </a:spcBef>
              <a:spcAft>
                <a:spcPts val="0"/>
              </a:spcAft>
              <a:buSzPts val="1800"/>
              <a:buChar char="●"/>
            </a:pPr>
            <a:r>
              <a:rPr lang="en" dirty="0"/>
              <a:t>Promote Recyclesmart.ma App.</a:t>
            </a:r>
            <a:endParaRPr dirty="0"/>
          </a:p>
          <a:p>
            <a:pPr marL="457200" lvl="0" indent="-342900" algn="l" rtl="0">
              <a:spcBef>
                <a:spcPts val="0"/>
              </a:spcBef>
              <a:spcAft>
                <a:spcPts val="0"/>
              </a:spcAft>
              <a:buSzPts val="1800"/>
              <a:buChar char="●"/>
            </a:pPr>
            <a:r>
              <a:rPr lang="en" dirty="0"/>
              <a:t>Spreads word of transfer station cost savings</a:t>
            </a:r>
          </a:p>
          <a:p>
            <a:pPr marL="457200" lvl="0" indent="-342900" algn="l" rtl="0">
              <a:spcBef>
                <a:spcPts val="0"/>
              </a:spcBef>
              <a:spcAft>
                <a:spcPts val="0"/>
              </a:spcAft>
              <a:buSzPts val="1800"/>
              <a:buChar char="●"/>
            </a:pPr>
            <a:r>
              <a:rPr lang="en" dirty="0"/>
              <a:t>Promote Food Waste diversion programs to help reduce Solid Waste Tonnage. Start with a pilot project, working with local stakeholders.</a:t>
            </a:r>
          </a:p>
          <a:p>
            <a:pPr marL="457200" lvl="0" indent="-342900" algn="l" rtl="0">
              <a:spcBef>
                <a:spcPts val="0"/>
              </a:spcBef>
              <a:spcAft>
                <a:spcPts val="0"/>
              </a:spcAft>
              <a:buSzPts val="1800"/>
              <a:buChar char="●"/>
            </a:pPr>
            <a:r>
              <a:rPr lang="en" dirty="0"/>
              <a:t>Work closely with your Towns Departments such as Board Of Health and DPW.</a:t>
            </a:r>
            <a:endParaRPr dirty="0"/>
          </a:p>
        </p:txBody>
      </p:sp>
      <p:pic>
        <p:nvPicPr>
          <p:cNvPr id="132" name="Google Shape;132;p23"/>
          <p:cNvPicPr preferRelativeResize="0"/>
          <p:nvPr/>
        </p:nvPicPr>
        <p:blipFill rotWithShape="1">
          <a:blip r:embed="rId3">
            <a:alphaModFix/>
          </a:blip>
          <a:srcRect l="16804" t="26016" r="53646" b="25526"/>
          <a:stretch/>
        </p:blipFill>
        <p:spPr>
          <a:xfrm>
            <a:off x="6137965" y="159275"/>
            <a:ext cx="2822883" cy="2602750"/>
          </a:xfrm>
          <a:prstGeom prst="rect">
            <a:avLst/>
          </a:prstGeom>
          <a:noFill/>
          <a:ln>
            <a:noFill/>
          </a:ln>
        </p:spPr>
      </p:pic>
      <p:pic>
        <p:nvPicPr>
          <p:cNvPr id="133" name="Google Shape;133;p23"/>
          <p:cNvPicPr preferRelativeResize="0"/>
          <p:nvPr/>
        </p:nvPicPr>
        <p:blipFill>
          <a:blip r:embed="rId4">
            <a:alphaModFix/>
          </a:blip>
          <a:stretch>
            <a:fillRect/>
          </a:stretch>
        </p:blipFill>
        <p:spPr>
          <a:xfrm>
            <a:off x="5966500" y="2838225"/>
            <a:ext cx="2994350" cy="2042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Grant Funding Opportunities</a:t>
            </a:r>
            <a:endParaRPr dirty="0"/>
          </a:p>
        </p:txBody>
      </p:sp>
      <p:sp>
        <p:nvSpPr>
          <p:cNvPr id="171" name="Google Shape;171;p28"/>
          <p:cNvSpPr txBox="1">
            <a:spLocks noGrp="1"/>
          </p:cNvSpPr>
          <p:nvPr>
            <p:ph type="body" idx="1"/>
          </p:nvPr>
        </p:nvSpPr>
        <p:spPr>
          <a:xfrm>
            <a:off x="297412" y="1026750"/>
            <a:ext cx="8520600" cy="3952444"/>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lang="en-US" dirty="0"/>
              <a:t>PAYT gains your town 4 points towards Recycling Dividends Award</a:t>
            </a:r>
            <a:endParaRPr dirty="0"/>
          </a:p>
          <a:p>
            <a:pPr marL="457200" lvl="0" indent="-342900" algn="l" rtl="0">
              <a:spcBef>
                <a:spcPts val="0"/>
              </a:spcBef>
              <a:spcAft>
                <a:spcPts val="0"/>
              </a:spcAft>
              <a:buSzPts val="1800"/>
              <a:buChar char="●"/>
            </a:pPr>
            <a:r>
              <a:rPr lang="en" dirty="0"/>
              <a:t>Would make it easier/free for the TS to </a:t>
            </a:r>
            <a:r>
              <a:rPr lang="en-US" dirty="0"/>
              <a:t>get</a:t>
            </a:r>
            <a:r>
              <a:rPr lang="en" dirty="0"/>
              <a:t> offer one stop center</a:t>
            </a:r>
          </a:p>
          <a:p>
            <a:pPr marL="114300" lvl="0" indent="0" algn="l" rtl="0">
              <a:spcBef>
                <a:spcPts val="0"/>
              </a:spcBef>
              <a:spcAft>
                <a:spcPts val="0"/>
              </a:spcAft>
              <a:buSzPts val="1800"/>
              <a:buNone/>
            </a:pPr>
            <a:r>
              <a:rPr lang="en" dirty="0"/>
              <a:t>         to expand recycling services(gaining additional Points for RDP)</a:t>
            </a:r>
            <a:endParaRPr dirty="0"/>
          </a:p>
          <a:p>
            <a:pPr marL="914400" lvl="1" indent="-317500" algn="l" rtl="0">
              <a:spcBef>
                <a:spcPts val="0"/>
              </a:spcBef>
              <a:spcAft>
                <a:spcPts val="0"/>
              </a:spcAft>
              <a:buSzPts val="1400"/>
              <a:buChar char="○"/>
            </a:pPr>
            <a:r>
              <a:rPr lang="en-US" dirty="0"/>
              <a:t>B</a:t>
            </a:r>
            <a:r>
              <a:rPr lang="en" dirty="0"/>
              <a:t>rush, food waste diversion pilot project</a:t>
            </a:r>
            <a:endParaRPr dirty="0"/>
          </a:p>
          <a:p>
            <a:pPr marL="914400" lvl="1" indent="-317500" algn="l" rtl="0">
              <a:spcBef>
                <a:spcPts val="0"/>
              </a:spcBef>
              <a:spcAft>
                <a:spcPts val="0"/>
              </a:spcAft>
              <a:buSzPts val="1400"/>
              <a:buChar char="○"/>
            </a:pPr>
            <a:r>
              <a:rPr lang="en" dirty="0"/>
              <a:t>Textile recovery program (could save hundreds of dollars per year)</a:t>
            </a:r>
            <a:endParaRPr dirty="0"/>
          </a:p>
          <a:p>
            <a:pPr marL="914400" lvl="1" indent="-317500" algn="l" rtl="0">
              <a:spcBef>
                <a:spcPts val="0"/>
              </a:spcBef>
              <a:spcAft>
                <a:spcPts val="0"/>
              </a:spcAft>
              <a:buSzPts val="1400"/>
              <a:buChar char="○"/>
            </a:pPr>
            <a:r>
              <a:rPr lang="en" dirty="0"/>
              <a:t>School programs, Green Team </a:t>
            </a:r>
            <a:endParaRPr dirty="0"/>
          </a:p>
          <a:p>
            <a:pPr marL="457200" lvl="0" indent="-342900" algn="l" rtl="0">
              <a:spcBef>
                <a:spcPts val="0"/>
              </a:spcBef>
              <a:spcAft>
                <a:spcPts val="0"/>
              </a:spcAft>
              <a:buSzPts val="1800"/>
              <a:buChar char="●"/>
            </a:pPr>
            <a:r>
              <a:rPr lang="en" dirty="0"/>
              <a:t>Linda’s success growing grant funding:</a:t>
            </a:r>
            <a:endParaRPr dirty="0"/>
          </a:p>
          <a:p>
            <a:pPr marL="914400" lvl="1" indent="-317500" algn="l" rtl="0">
              <a:spcBef>
                <a:spcPts val="0"/>
              </a:spcBef>
              <a:spcAft>
                <a:spcPts val="0"/>
              </a:spcAft>
              <a:buSzPts val="1400"/>
              <a:buChar char="○"/>
            </a:pPr>
            <a:r>
              <a:rPr lang="en" dirty="0"/>
              <a:t>3 towns earned $500 “Small Initiative” grants, and 10 others earned Recycling Dividends grants</a:t>
            </a:r>
            <a:endParaRPr dirty="0"/>
          </a:p>
          <a:p>
            <a:pPr marL="914400" lvl="1" indent="-317500" algn="l" rtl="0">
              <a:spcBef>
                <a:spcPts val="0"/>
              </a:spcBef>
              <a:spcAft>
                <a:spcPts val="0"/>
              </a:spcAft>
              <a:buSzPts val="1400"/>
              <a:buChar char="○"/>
            </a:pPr>
            <a:r>
              <a:rPr lang="en" dirty="0"/>
              <a:t>$45,8000 awarded to NBSWMD in total in 2020 , 13 towns within the district</a:t>
            </a:r>
            <a:endParaRPr dirty="0"/>
          </a:p>
          <a:p>
            <a:pPr marL="457200" lvl="0" indent="-342900" algn="l" rtl="0">
              <a:spcBef>
                <a:spcPts val="0"/>
              </a:spcBef>
              <a:spcAft>
                <a:spcPts val="0"/>
              </a:spcAft>
              <a:buSzPts val="1800"/>
              <a:buChar char="●"/>
            </a:pPr>
            <a:r>
              <a:rPr lang="en" dirty="0"/>
              <a:t>Grants can be allocated to implement PAYT programs, Special collections days, purchase Home Composting Bins, offset town’s recycling expenses and more. All of which help reduce prohibited items from entering the waste stream, in turn reduse your solid waste tonnage.</a:t>
            </a:r>
            <a:endParaRPr dirty="0"/>
          </a:p>
          <a:p>
            <a:pPr marL="0" lvl="0" indent="0" algn="l" rtl="0">
              <a:spcBef>
                <a:spcPts val="1600"/>
              </a:spcBef>
              <a:spcAft>
                <a:spcPts val="1600"/>
              </a:spcAft>
              <a:buNone/>
            </a:pPr>
            <a:endParaRPr dirty="0"/>
          </a:p>
        </p:txBody>
      </p:sp>
      <p:pic>
        <p:nvPicPr>
          <p:cNvPr id="172" name="Google Shape;172;p28"/>
          <p:cNvPicPr preferRelativeResize="0"/>
          <p:nvPr/>
        </p:nvPicPr>
        <p:blipFill>
          <a:blip r:embed="rId3">
            <a:alphaModFix/>
          </a:blip>
          <a:stretch>
            <a:fillRect/>
          </a:stretch>
        </p:blipFill>
        <p:spPr>
          <a:xfrm>
            <a:off x="7315200" y="225950"/>
            <a:ext cx="1669500" cy="2518650"/>
          </a:xfrm>
          <a:prstGeom prst="rect">
            <a:avLst/>
          </a:prstGeom>
          <a:noFill/>
          <a:ln>
            <a:noFill/>
          </a:ln>
        </p:spPr>
      </p:pic>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TotalTime>
  <Words>996</Words>
  <Application>Microsoft Office PowerPoint</Application>
  <PresentationFormat>On-screen Show (16:9)</PresentationFormat>
  <Paragraphs>91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Lato</vt:lpstr>
      <vt:lpstr>Arial</vt:lpstr>
      <vt:lpstr>Playfair Display</vt:lpstr>
      <vt:lpstr>Times New Roman</vt:lpstr>
      <vt:lpstr>Coral</vt:lpstr>
      <vt:lpstr>Think before you Toss Ways to reduce your towns solid waste. PAYT program help reduce solid waste 25 to 35 percent Food Waste Diversion Composting Program Create a “one stop shop” recycling model</vt:lpstr>
      <vt:lpstr>History of Town ABC within Western Mass</vt:lpstr>
      <vt:lpstr>Introduction  </vt:lpstr>
      <vt:lpstr>What is pay-as-you-throw? </vt:lpstr>
      <vt:lpstr>What are the benefits of a pay-as-you-throw</vt:lpstr>
      <vt:lpstr>Outreach and Education conversion to PAYT Program</vt:lpstr>
      <vt:lpstr>Educational Outreach in Food Waste Diversion Programs </vt:lpstr>
      <vt:lpstr>Community Outreach recycling</vt:lpstr>
      <vt:lpstr> Grant Funding Opportunities</vt:lpstr>
      <vt:lpstr> Composting Initiatives</vt:lpstr>
      <vt:lpstr>State Composting Regulations</vt:lpstr>
      <vt:lpstr>Conclusion</vt:lpstr>
      <vt:lpstr>Together we are making a difference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North Adams Waste Management</dc:title>
  <dc:creator>N Berk Solid Waste</dc:creator>
  <cp:lastModifiedBy>Linda Cernik</cp:lastModifiedBy>
  <cp:revision>32</cp:revision>
  <dcterms:modified xsi:type="dcterms:W3CDTF">2021-07-16T16:55:59Z</dcterms:modified>
</cp:coreProperties>
</file>